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9"/>
  </p:notesMasterIdLst>
  <p:sldIdLst>
    <p:sldId id="273" r:id="rId6"/>
    <p:sldId id="276" r:id="rId7"/>
    <p:sldId id="291" r:id="rId8"/>
    <p:sldId id="294" r:id="rId9"/>
    <p:sldId id="296" r:id="rId10"/>
    <p:sldId id="287" r:id="rId11"/>
    <p:sldId id="289" r:id="rId12"/>
    <p:sldId id="288" r:id="rId13"/>
    <p:sldId id="284" r:id="rId14"/>
    <p:sldId id="297" r:id="rId15"/>
    <p:sldId id="293" r:id="rId16"/>
    <p:sldId id="285" r:id="rId17"/>
    <p:sldId id="286" r:id="rId1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4"/>
    <a:srgbClr val="00FFFF"/>
    <a:srgbClr val="66FFFF"/>
    <a:srgbClr val="000000"/>
    <a:srgbClr val="FFD457"/>
    <a:srgbClr val="006325"/>
    <a:srgbClr val="BCBEC0"/>
    <a:srgbClr val="E6E7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90" d="100"/>
          <a:sy n="90" d="100"/>
        </p:scale>
        <p:origin x="-2160" y="-606"/>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B8AE55A0-88DB-44F8-9E71-882C6BFF5295}" type="datetimeFigureOut">
              <a:rPr lang="en-US" smtClean="0"/>
              <a:t>04/11/2019</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68F7C3CB-48A2-4C6E-9D8D-9C534A317DEE}" type="slidenum">
              <a:rPr lang="en-US" smtClean="0"/>
              <a:t>‹#›</a:t>
            </a:fld>
            <a:endParaRPr lang="en-US" dirty="0"/>
          </a:p>
        </p:txBody>
      </p:sp>
    </p:spTree>
    <p:extLst>
      <p:ext uri="{BB962C8B-B14F-4D97-AF65-F5344CB8AC3E}">
        <p14:creationId xmlns:p14="http://schemas.microsoft.com/office/powerpoint/2010/main" val="427148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a:prstGeom prst="rect">
            <a:avLst/>
          </a:prstGeom>
        </p:spPr>
        <p:txBody>
          <a:bodyPr/>
          <a:lstStyle>
            <a:lvl1pPr>
              <a:defRPr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657600"/>
            <a:ext cx="64008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extBox 4"/>
          <p:cNvSpPr txBox="1"/>
          <p:nvPr userDrawn="1"/>
        </p:nvSpPr>
        <p:spPr>
          <a:xfrm>
            <a:off x="8275320" y="6172200"/>
            <a:ext cx="381000" cy="584775"/>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a:solidFill>
                  <a:schemeClr val="bg1">
                    <a:lumMod val="95000"/>
                  </a:schemeClr>
                </a:solidFill>
              </a:defRPr>
            </a:lvl1pPr>
          </a:lstStyle>
          <a:p>
            <a:pPr algn="l"/>
            <a:r>
              <a:rPr lang="en-US" dirty="0" smtClean="0">
                <a:solidFill>
                  <a:srgbClr val="0054A4"/>
                </a:solidFill>
              </a:rPr>
              <a:t>Template for pages 1-9</a:t>
            </a:r>
            <a:endParaRPr lang="en-US" dirty="0">
              <a:solidFill>
                <a:srgbClr val="0054A4"/>
              </a:solidFill>
            </a:endParaRPr>
          </a:p>
        </p:txBody>
      </p:sp>
      <p:sp>
        <p:nvSpPr>
          <p:cNvPr id="20" name="TextBox 19"/>
          <p:cNvSpPr txBox="1"/>
          <p:nvPr userDrawn="1"/>
        </p:nvSpPr>
        <p:spPr>
          <a:xfrm>
            <a:off x="8284464"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baseline="0">
                <a:solidFill>
                  <a:schemeClr val="bg1"/>
                </a:solidFill>
              </a:defRPr>
            </a:lvl1pPr>
          </a:lstStyle>
          <a:p>
            <a:pPr algn="l"/>
            <a:r>
              <a:rPr lang="en-US" dirty="0" smtClean="0">
                <a:solidFill>
                  <a:srgbClr val="0054A4"/>
                </a:solidFill>
              </a:rPr>
              <a:t>Template for pages 10 and up</a:t>
            </a:r>
            <a:endParaRPr lang="en-US" dirty="0">
              <a:solidFill>
                <a:srgbClr val="0054A4"/>
              </a:solidFill>
            </a:endParaRPr>
          </a:p>
        </p:txBody>
      </p:sp>
      <p:sp>
        <p:nvSpPr>
          <p:cNvPr id="5" name="TextBox 4"/>
          <p:cNvSpPr txBox="1"/>
          <p:nvPr userDrawn="1"/>
        </p:nvSpPr>
        <p:spPr>
          <a:xfrm>
            <a:off x="8211312"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descr="wc_strat_powerpoint-r1-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4953000"/>
            <a:ext cx="8305800" cy="1066800"/>
          </a:xfrm>
        </p:spPr>
        <p:txBody>
          <a:bodyPr>
            <a:normAutofit/>
          </a:bodyPr>
          <a:lstStyle/>
          <a:p>
            <a:r>
              <a:rPr lang="en-US" sz="2800" b="1" dirty="0" smtClean="0">
                <a:solidFill>
                  <a:schemeClr val="tx1"/>
                </a:solidFill>
              </a:rPr>
              <a:t>Washoe County </a:t>
            </a:r>
            <a:r>
              <a:rPr lang="en-US" sz="2800" b="1" i="1" dirty="0" smtClean="0">
                <a:solidFill>
                  <a:schemeClr val="tx1"/>
                </a:solidFill>
              </a:rPr>
              <a:t>Board of Adjustment </a:t>
            </a:r>
          </a:p>
          <a:p>
            <a:pPr>
              <a:spcBef>
                <a:spcPts val="0"/>
              </a:spcBef>
            </a:pPr>
            <a:r>
              <a:rPr lang="en-US" sz="2400" b="1" i="1" dirty="0" smtClean="0">
                <a:solidFill>
                  <a:schemeClr val="tx1"/>
                </a:solidFill>
              </a:rPr>
              <a:t>June 7, 2018</a:t>
            </a:r>
          </a:p>
        </p:txBody>
      </p:sp>
      <p:sp>
        <p:nvSpPr>
          <p:cNvPr id="4" name="Title 3"/>
          <p:cNvSpPr>
            <a:spLocks noGrp="1"/>
          </p:cNvSpPr>
          <p:nvPr>
            <p:ph type="ctrTitle"/>
          </p:nvPr>
        </p:nvSpPr>
        <p:spPr>
          <a:xfrm>
            <a:off x="228600" y="1066800"/>
            <a:ext cx="8686800" cy="3852530"/>
          </a:xfrm>
        </p:spPr>
        <p:txBody>
          <a:bodyPr/>
          <a:lstStyle/>
          <a:p>
            <a:r>
              <a:rPr lang="en-US" sz="4000" dirty="0" smtClean="0">
                <a:solidFill>
                  <a:schemeClr val="tx1"/>
                </a:solidFill>
              </a:rPr>
              <a:t>WSUP18-0006 Arrowcreek Middle School Grading</a:t>
            </a:r>
            <a:br>
              <a:rPr lang="en-US" sz="4000" dirty="0" smtClean="0">
                <a:solidFill>
                  <a:schemeClr val="tx1"/>
                </a:solidFill>
              </a:rPr>
            </a:br>
            <a:endParaRPr lang="en-US" sz="4000" dirty="0">
              <a:solidFill>
                <a:schemeClr val="tx1"/>
              </a:solidFill>
            </a:endParaRPr>
          </a:p>
        </p:txBody>
      </p:sp>
      <p:pic>
        <p:nvPicPr>
          <p:cNvPr id="1026" name="Picture 2" descr="P:\Community Development Department\Boards and Commissions\Board of Adjustment\BOA Cases\2018 Cases\WSUP18-0006 Arrowcreek MS\Photos\IMG_027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021" b="26910"/>
          <a:stretch/>
        </p:blipFill>
        <p:spPr bwMode="auto">
          <a:xfrm>
            <a:off x="914400" y="2286000"/>
            <a:ext cx="7621465" cy="2633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600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419600"/>
          </a:xfrm>
        </p:spPr>
        <p:txBody>
          <a:bodyPr>
            <a:normAutofit fontScale="92500" lnSpcReduction="10000"/>
          </a:bodyPr>
          <a:lstStyle/>
          <a:p>
            <a:r>
              <a:rPr lang="en-US" dirty="0" smtClean="0"/>
              <a:t>The project was presented to the South Truckee Meadows/Washoe Valley CAB on May 3</a:t>
            </a:r>
            <a:r>
              <a:rPr lang="en-US" baseline="30000" dirty="0" smtClean="0"/>
              <a:t>rd</a:t>
            </a:r>
            <a:endParaRPr lang="en-US" dirty="0" smtClean="0"/>
          </a:p>
          <a:p>
            <a:r>
              <a:rPr lang="en-US" dirty="0" smtClean="0"/>
              <a:t>There were numerous questions and concerns including traffic, dust control, views from existing homes and water runoff</a:t>
            </a:r>
          </a:p>
          <a:p>
            <a:r>
              <a:rPr lang="en-US" dirty="0" smtClean="0"/>
              <a:t>The CAB recommended that the SUP move the application forward to the Board of Adjustment</a:t>
            </a:r>
          </a:p>
          <a:p>
            <a:r>
              <a:rPr lang="en-US" dirty="0" smtClean="0"/>
              <a:t>One email was received which was included in the staff report</a:t>
            </a:r>
            <a:endParaRPr lang="en-US" dirty="0"/>
          </a:p>
        </p:txBody>
      </p:sp>
      <p:sp>
        <p:nvSpPr>
          <p:cNvPr id="3" name="Title 2"/>
          <p:cNvSpPr>
            <a:spLocks noGrp="1"/>
          </p:cNvSpPr>
          <p:nvPr>
            <p:ph type="title"/>
          </p:nvPr>
        </p:nvSpPr>
        <p:spPr>
          <a:xfrm>
            <a:off x="1219200" y="76200"/>
            <a:ext cx="7848600" cy="762000"/>
          </a:xfrm>
        </p:spPr>
        <p:txBody>
          <a:bodyPr/>
          <a:lstStyle/>
          <a:p>
            <a:r>
              <a:rPr lang="en-US" dirty="0" smtClean="0"/>
              <a:t>STMWV CAB &amp; Public Comment </a:t>
            </a:r>
            <a:endParaRPr lang="en-US" dirty="0"/>
          </a:p>
        </p:txBody>
      </p:sp>
    </p:spTree>
    <p:extLst>
      <p:ext uri="{BB962C8B-B14F-4D97-AF65-F5344CB8AC3E}">
        <p14:creationId xmlns:p14="http://schemas.microsoft.com/office/powerpoint/2010/main" val="1633744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610600" cy="4572000"/>
          </a:xfrm>
        </p:spPr>
        <p:txBody>
          <a:bodyPr>
            <a:normAutofit fontScale="92500" lnSpcReduction="20000"/>
          </a:bodyPr>
          <a:lstStyle/>
          <a:p>
            <a:pPr marL="0" lvl="0" indent="0">
              <a:buNone/>
            </a:pPr>
            <a:r>
              <a:rPr lang="en-US" dirty="0"/>
              <a:t>1.	If any blasting is required during the project grading, a blasting mitigation plan will be submitted with the grading plan(s). The blasting mitigation plan will be completed by a qualified contractor.</a:t>
            </a:r>
          </a:p>
          <a:p>
            <a:pPr marL="0" lvl="0" indent="0">
              <a:buNone/>
            </a:pPr>
            <a:r>
              <a:rPr lang="en-US" dirty="0"/>
              <a:t>2.	If construction hours are varied for the pouring of concrete slabs, a plan will be submitted </a:t>
            </a:r>
            <a:r>
              <a:rPr lang="en-US" dirty="0" smtClean="0"/>
              <a:t>to </a:t>
            </a:r>
            <a:r>
              <a:rPr lang="en-US" dirty="0"/>
              <a:t>Washoe County for approval by the Planning and Building Director. </a:t>
            </a:r>
          </a:p>
          <a:p>
            <a:pPr marL="0" lvl="0" indent="0">
              <a:buNone/>
            </a:pPr>
            <a:r>
              <a:rPr lang="en-US" dirty="0"/>
              <a:t>3.	Construction noise will not exceed 65 dB at the property line and ‘hush’ alarms will be installed to construction vehicles to mitigate noise.</a:t>
            </a:r>
          </a:p>
          <a:p>
            <a:endParaRPr lang="en-US" dirty="0"/>
          </a:p>
        </p:txBody>
      </p:sp>
      <p:sp>
        <p:nvSpPr>
          <p:cNvPr id="3" name="Title 2"/>
          <p:cNvSpPr>
            <a:spLocks noGrp="1"/>
          </p:cNvSpPr>
          <p:nvPr>
            <p:ph type="title"/>
          </p:nvPr>
        </p:nvSpPr>
        <p:spPr>
          <a:xfrm>
            <a:off x="1219200" y="76200"/>
            <a:ext cx="7696200" cy="762000"/>
          </a:xfrm>
        </p:spPr>
        <p:txBody>
          <a:bodyPr/>
          <a:lstStyle/>
          <a:p>
            <a:r>
              <a:rPr lang="en-US" dirty="0" smtClean="0"/>
              <a:t>Additional Conditions</a:t>
            </a:r>
            <a:endParaRPr lang="en-US" dirty="0"/>
          </a:p>
        </p:txBody>
      </p:sp>
    </p:spTree>
    <p:extLst>
      <p:ext uri="{BB962C8B-B14F-4D97-AF65-F5344CB8AC3E}">
        <p14:creationId xmlns:p14="http://schemas.microsoft.com/office/powerpoint/2010/main" val="1548368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76200"/>
            <a:ext cx="7848600" cy="838200"/>
          </a:xfrm>
        </p:spPr>
        <p:txBody>
          <a:bodyPr/>
          <a:lstStyle/>
          <a:p>
            <a:r>
              <a:rPr lang="en-US" dirty="0" smtClean="0"/>
              <a:t>Special Us Permit Findings</a:t>
            </a:r>
            <a:endParaRPr lang="en-US" dirty="0"/>
          </a:p>
        </p:txBody>
      </p:sp>
      <p:sp>
        <p:nvSpPr>
          <p:cNvPr id="4" name="Content Placeholder 3"/>
          <p:cNvSpPr>
            <a:spLocks noGrp="1"/>
          </p:cNvSpPr>
          <p:nvPr>
            <p:ph idx="1"/>
          </p:nvPr>
        </p:nvSpPr>
        <p:spPr>
          <a:xfrm>
            <a:off x="457200" y="1219200"/>
            <a:ext cx="8229600" cy="4648200"/>
          </a:xfrm>
        </p:spPr>
        <p:txBody>
          <a:bodyPr>
            <a:noAutofit/>
          </a:bodyPr>
          <a:lstStyle/>
          <a:p>
            <a:pPr marL="0" indent="0" fontAlgn="base" hangingPunct="0">
              <a:buNone/>
            </a:pPr>
            <a:r>
              <a:rPr lang="en-US" sz="4800" dirty="0"/>
              <a:t>Staff is able to make all </a:t>
            </a:r>
            <a:r>
              <a:rPr lang="en-US" sz="4800" dirty="0" smtClean="0"/>
              <a:t>the required </a:t>
            </a:r>
            <a:r>
              <a:rPr lang="en-US" sz="4800" dirty="0"/>
              <a:t>findings, as detailed in the staff report on </a:t>
            </a:r>
            <a:r>
              <a:rPr lang="en-US" sz="4800" dirty="0" smtClean="0"/>
              <a:t>Page 11</a:t>
            </a:r>
            <a:endParaRPr lang="en-US" dirty="0"/>
          </a:p>
        </p:txBody>
      </p:sp>
    </p:spTree>
    <p:extLst>
      <p:ext uri="{BB962C8B-B14F-4D97-AF65-F5344CB8AC3E}">
        <p14:creationId xmlns:p14="http://schemas.microsoft.com/office/powerpoint/2010/main" val="3799001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696200" cy="838200"/>
          </a:xfrm>
        </p:spPr>
        <p:txBody>
          <a:bodyPr/>
          <a:lstStyle/>
          <a:p>
            <a:r>
              <a:rPr lang="en-US" dirty="0" smtClean="0"/>
              <a:t>Possible Motion</a:t>
            </a:r>
            <a:endParaRPr lang="en-US" dirty="0"/>
          </a:p>
        </p:txBody>
      </p:sp>
      <p:sp>
        <p:nvSpPr>
          <p:cNvPr id="4" name="Content Placeholder 3"/>
          <p:cNvSpPr>
            <a:spLocks noGrp="1"/>
          </p:cNvSpPr>
          <p:nvPr>
            <p:ph idx="1"/>
          </p:nvPr>
        </p:nvSpPr>
        <p:spPr>
          <a:xfrm>
            <a:off x="457200" y="1219200"/>
            <a:ext cx="8229600" cy="4572000"/>
          </a:xfrm>
        </p:spPr>
        <p:txBody>
          <a:bodyPr>
            <a:normAutofit fontScale="92500" lnSpcReduction="20000"/>
          </a:bodyPr>
          <a:lstStyle/>
          <a:p>
            <a:pPr marL="0" indent="0">
              <a:lnSpc>
                <a:spcPct val="120000"/>
              </a:lnSpc>
              <a:buNone/>
            </a:pPr>
            <a:r>
              <a:rPr lang="en-US" dirty="0"/>
              <a:t>I move that, after giving reasoned consideration to the information contained in the staff report and information received during the public hearing, the Washoe County Board of Adjustment approve Special Use Permit Case Number WSUP18-0006 </a:t>
            </a:r>
            <a:r>
              <a:rPr lang="en-US" dirty="0" smtClean="0"/>
              <a:t>with conditions included in Exhibit </a:t>
            </a:r>
            <a:r>
              <a:rPr lang="en-US" dirty="0"/>
              <a:t>A </a:t>
            </a:r>
            <a:r>
              <a:rPr lang="en-US" dirty="0" smtClean="0">
                <a:solidFill>
                  <a:srgbClr val="FF0000"/>
                </a:solidFill>
              </a:rPr>
              <a:t>and the additional conditions as presented</a:t>
            </a:r>
            <a:r>
              <a:rPr lang="en-US" dirty="0" smtClean="0"/>
              <a:t>, </a:t>
            </a:r>
            <a:r>
              <a:rPr lang="en-US" dirty="0"/>
              <a:t>having made all </a:t>
            </a:r>
            <a:r>
              <a:rPr lang="en-US" dirty="0" smtClean="0"/>
              <a:t>findings </a:t>
            </a:r>
            <a:r>
              <a:rPr lang="en-US" dirty="0"/>
              <a:t>in accordance with Washoe County Code Section 110.810.30</a:t>
            </a:r>
          </a:p>
          <a:p>
            <a:pPr marL="0" indent="0">
              <a:lnSpc>
                <a:spcPct val="120000"/>
              </a:lnSpc>
              <a:buNone/>
            </a:pPr>
            <a:endParaRPr lang="en-US" dirty="0"/>
          </a:p>
        </p:txBody>
      </p:sp>
    </p:spTree>
    <p:extLst>
      <p:ext uri="{BB962C8B-B14F-4D97-AF65-F5344CB8AC3E}">
        <p14:creationId xmlns:p14="http://schemas.microsoft.com/office/powerpoint/2010/main" val="3855694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295400"/>
            <a:ext cx="8077200" cy="4495800"/>
          </a:xfrm>
        </p:spPr>
        <p:txBody>
          <a:bodyPr>
            <a:normAutofit/>
          </a:bodyPr>
          <a:lstStyle/>
          <a:p>
            <a:pPr marL="0" indent="0">
              <a:buNone/>
            </a:pPr>
            <a:r>
              <a:rPr lang="en-US" dirty="0" smtClean="0"/>
              <a:t>The application is requesting to grade an </a:t>
            </a:r>
            <a:r>
              <a:rPr lang="en-US" dirty="0"/>
              <a:t>area of approximately ±</a:t>
            </a:r>
            <a:r>
              <a:rPr lang="en-US" dirty="0" smtClean="0"/>
              <a:t>28.4 </a:t>
            </a:r>
            <a:r>
              <a:rPr lang="en-US" dirty="0"/>
              <a:t>acres with ±247,980 cubic yards of cuts and ±251,748 cubic yards of fill and to allow slopes greater than 10 feet in height  to facilitate construction of a new Middle School. </a:t>
            </a:r>
            <a:endParaRPr lang="en-US" dirty="0" smtClean="0"/>
          </a:p>
          <a:p>
            <a:pPr marL="0" indent="0">
              <a:buNone/>
            </a:pPr>
            <a:endParaRPr lang="en-US" dirty="0" smtClean="0"/>
          </a:p>
          <a:p>
            <a:pPr marL="0" indent="0">
              <a:buNone/>
            </a:pPr>
            <a:endParaRPr lang="en-US" dirty="0" smtClean="0"/>
          </a:p>
        </p:txBody>
      </p:sp>
      <p:sp>
        <p:nvSpPr>
          <p:cNvPr id="3" name="Title 2"/>
          <p:cNvSpPr>
            <a:spLocks noGrp="1"/>
          </p:cNvSpPr>
          <p:nvPr>
            <p:ph type="title"/>
          </p:nvPr>
        </p:nvSpPr>
        <p:spPr>
          <a:xfrm>
            <a:off x="1219200" y="76200"/>
            <a:ext cx="7696200" cy="762000"/>
          </a:xfrm>
        </p:spPr>
        <p:txBody>
          <a:bodyPr/>
          <a:lstStyle/>
          <a:p>
            <a:r>
              <a:rPr lang="en-US" dirty="0" smtClean="0"/>
              <a:t>Overview</a:t>
            </a:r>
            <a:endParaRPr lang="en-US" dirty="0"/>
          </a:p>
        </p:txBody>
      </p:sp>
    </p:spTree>
    <p:extLst>
      <p:ext uri="{BB962C8B-B14F-4D97-AF65-F5344CB8AC3E}">
        <p14:creationId xmlns:p14="http://schemas.microsoft.com/office/powerpoint/2010/main" val="1949697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315200" cy="838200"/>
          </a:xfrm>
        </p:spPr>
        <p:txBody>
          <a:bodyPr/>
          <a:lstStyle/>
          <a:p>
            <a:r>
              <a:rPr lang="en-US" dirty="0" smtClean="0"/>
              <a:t>Vicinity Map</a:t>
            </a:r>
            <a:endParaRPr lang="en-US" dirty="0"/>
          </a:p>
        </p:txBody>
      </p:sp>
      <p:pic>
        <p:nvPicPr>
          <p:cNvPr id="4" name="Content Placeholder 3" descr="P:\Community Development Department\Boards and Commissions\Board of Adjustment\BOA Cases\2018 Cases\WSUP18-0006 Arrowcreek MS\Staff Report\Vicinity Map.jpg"/>
          <p:cNvPicPr>
            <a:picLocks noGrp="1"/>
          </p:cNvPicPr>
          <p:nvPr>
            <p:ph idx="1"/>
          </p:nvPr>
        </p:nvPicPr>
        <p:blipFill rotWithShape="1">
          <a:blip r:embed="rId2">
            <a:extLst>
              <a:ext uri="{28A0092B-C50C-407E-A947-70E740481C1C}">
                <a14:useLocalDpi xmlns:a14="http://schemas.microsoft.com/office/drawing/2010/main" val="0"/>
              </a:ext>
            </a:extLst>
          </a:blip>
          <a:srcRect b="15652"/>
          <a:stretch/>
        </p:blipFill>
        <p:spPr bwMode="auto">
          <a:xfrm>
            <a:off x="2133600" y="838200"/>
            <a:ext cx="5486400" cy="5410200"/>
          </a:xfrm>
          <a:prstGeom prst="rect">
            <a:avLst/>
          </a:prstGeom>
          <a:noFill/>
          <a:ln>
            <a:noFill/>
          </a:ln>
          <a:extLst>
            <a:ext uri="{53640926-AAD7-44D8-BBD7-CCE9431645EC}">
              <a14:shadowObscured xmlns:a14="http://schemas.microsoft.com/office/drawing/2010/main"/>
            </a:ext>
          </a:extLst>
        </p:spPr>
      </p:pic>
      <p:sp>
        <p:nvSpPr>
          <p:cNvPr id="5" name="Rectangular Callout 4"/>
          <p:cNvSpPr/>
          <p:nvPr/>
        </p:nvSpPr>
        <p:spPr>
          <a:xfrm>
            <a:off x="4419600" y="5029200"/>
            <a:ext cx="914400" cy="612648"/>
          </a:xfrm>
          <a:prstGeom prst="wedgeRectCallout">
            <a:avLst>
              <a:gd name="adj1" fmla="val -53391"/>
              <a:gd name="adj2" fmla="val -282866"/>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Subject Site</a:t>
            </a:r>
            <a:endParaRPr lang="en-US" dirty="0">
              <a:solidFill>
                <a:schemeClr val="tx1"/>
              </a:solidFill>
            </a:endParaRPr>
          </a:p>
        </p:txBody>
      </p:sp>
    </p:spTree>
    <p:extLst>
      <p:ext uri="{BB962C8B-B14F-4D97-AF65-F5344CB8AC3E}">
        <p14:creationId xmlns:p14="http://schemas.microsoft.com/office/powerpoint/2010/main" val="1980572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543800" cy="838200"/>
          </a:xfrm>
        </p:spPr>
        <p:txBody>
          <a:bodyPr/>
          <a:lstStyle/>
          <a:p>
            <a:r>
              <a:rPr lang="en-US" dirty="0" smtClean="0"/>
              <a:t>Looking East from Site</a:t>
            </a:r>
            <a:endParaRPr lang="en-US" dirty="0"/>
          </a:p>
        </p:txBody>
      </p:sp>
      <p:pic>
        <p:nvPicPr>
          <p:cNvPr id="4" name="Content Placeholder 3" descr="P:\Community Development Department\Boards and Commissions\Board of Adjustment\BOA Cases\2018 Cases\WSUP18-0006 Arrowcreek MS\Photos\IMG_0287.JPG"/>
          <p:cNvPicPr>
            <a:picLocks noGrp="1"/>
          </p:cNvPicPr>
          <p:nvPr>
            <p:ph idx="1"/>
          </p:nvPr>
        </p:nvPicPr>
        <p:blipFill rotWithShape="1">
          <a:blip r:embed="rId2" cstate="print">
            <a:extLst>
              <a:ext uri="{28A0092B-C50C-407E-A947-70E740481C1C}">
                <a14:useLocalDpi xmlns:a14="http://schemas.microsoft.com/office/drawing/2010/main" val="0"/>
              </a:ext>
            </a:extLst>
          </a:blip>
          <a:srcRect t="16639"/>
          <a:stretch/>
        </p:blipFill>
        <p:spPr bwMode="auto">
          <a:xfrm>
            <a:off x="838200" y="1066800"/>
            <a:ext cx="7696200" cy="4648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21083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620000" cy="838200"/>
          </a:xfrm>
        </p:spPr>
        <p:txBody>
          <a:bodyPr/>
          <a:lstStyle/>
          <a:p>
            <a:r>
              <a:rPr lang="en-US" dirty="0" smtClean="0"/>
              <a:t>Looking West from Site</a:t>
            </a:r>
            <a:endParaRPr lang="en-US" dirty="0"/>
          </a:p>
        </p:txBody>
      </p:sp>
      <p:pic>
        <p:nvPicPr>
          <p:cNvPr id="4" name="Content Placeholder 3" descr="P:\Community Development Department\Boards and Commissions\Board of Adjustment\BOA Cases\2018 Cases\WSUP18-0006 Arrowcreek MS\Photos\IMG_0270.JPG"/>
          <p:cNvPicPr>
            <a:picLocks noGrp="1"/>
          </p:cNvPicPr>
          <p:nvPr>
            <p:ph idx="1"/>
          </p:nvPr>
        </p:nvPicPr>
        <p:blipFill rotWithShape="1">
          <a:blip r:embed="rId2" cstate="print">
            <a:extLst>
              <a:ext uri="{28A0092B-C50C-407E-A947-70E740481C1C}">
                <a14:useLocalDpi xmlns:a14="http://schemas.microsoft.com/office/drawing/2010/main" val="0"/>
              </a:ext>
            </a:extLst>
          </a:blip>
          <a:srcRect t="23328"/>
          <a:stretch/>
        </p:blipFill>
        <p:spPr bwMode="auto">
          <a:xfrm>
            <a:off x="381001" y="990600"/>
            <a:ext cx="8534400" cy="47244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80495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229600" cy="4724400"/>
          </a:xfrm>
        </p:spPr>
        <p:txBody>
          <a:bodyPr>
            <a:normAutofit/>
          </a:bodyPr>
          <a:lstStyle/>
          <a:p>
            <a:r>
              <a:rPr lang="en-US" dirty="0" smtClean="0"/>
              <a:t>Special </a:t>
            </a:r>
            <a:r>
              <a:rPr lang="en-US" dirty="0"/>
              <a:t>Use Permit is required </a:t>
            </a:r>
            <a:r>
              <a:rPr lang="en-US" dirty="0" smtClean="0"/>
              <a:t>by Washoe </a:t>
            </a:r>
            <a:r>
              <a:rPr lang="en-US" dirty="0"/>
              <a:t>County Code </a:t>
            </a:r>
            <a:r>
              <a:rPr lang="en-US" dirty="0" smtClean="0"/>
              <a:t>Section 110.438.35 in </a:t>
            </a:r>
            <a:r>
              <a:rPr lang="en-US" dirty="0"/>
              <a:t>all regulatory </a:t>
            </a:r>
            <a:r>
              <a:rPr lang="en-US" dirty="0" smtClean="0"/>
              <a:t>zones for major grading </a:t>
            </a:r>
          </a:p>
          <a:p>
            <a:r>
              <a:rPr lang="en-US" dirty="0" smtClean="0"/>
              <a:t>The </a:t>
            </a:r>
            <a:r>
              <a:rPr lang="en-US" dirty="0"/>
              <a:t>subject property has a regulatory zone of Low Density Suburban (</a:t>
            </a:r>
            <a:r>
              <a:rPr lang="en-US" dirty="0" smtClean="0"/>
              <a:t>LDS) and the site meets the major grading thresholds (area, volume, &amp; slope) which requires the applicant to seek the </a:t>
            </a:r>
            <a:r>
              <a:rPr lang="en-US" dirty="0"/>
              <a:t>approval of </a:t>
            </a:r>
            <a:r>
              <a:rPr lang="en-US" dirty="0" smtClean="0"/>
              <a:t>Board </a:t>
            </a:r>
            <a:r>
              <a:rPr lang="en-US" dirty="0"/>
              <a:t>of </a:t>
            </a:r>
            <a:r>
              <a:rPr lang="en-US" dirty="0" smtClean="0"/>
              <a:t>Adjustment for a SUP.</a:t>
            </a:r>
          </a:p>
          <a:p>
            <a:pPr marL="0" indent="0">
              <a:buNone/>
            </a:pPr>
            <a:endParaRPr lang="en-US" dirty="0" smtClean="0"/>
          </a:p>
          <a:p>
            <a:pPr marL="0" indent="0">
              <a:buNone/>
            </a:pPr>
            <a:endParaRPr lang="en-US" dirty="0" smtClean="0"/>
          </a:p>
        </p:txBody>
      </p:sp>
      <p:sp>
        <p:nvSpPr>
          <p:cNvPr id="3" name="Title 2"/>
          <p:cNvSpPr>
            <a:spLocks noGrp="1"/>
          </p:cNvSpPr>
          <p:nvPr>
            <p:ph type="title"/>
          </p:nvPr>
        </p:nvSpPr>
        <p:spPr>
          <a:xfrm>
            <a:off x="1219200" y="76200"/>
            <a:ext cx="7772400" cy="762000"/>
          </a:xfrm>
        </p:spPr>
        <p:txBody>
          <a:bodyPr/>
          <a:lstStyle/>
          <a:p>
            <a:r>
              <a:rPr lang="en-US" dirty="0" smtClean="0"/>
              <a:t>Background</a:t>
            </a:r>
            <a:endParaRPr lang="en-US" dirty="0"/>
          </a:p>
        </p:txBody>
      </p:sp>
    </p:spTree>
    <p:extLst>
      <p:ext uri="{BB962C8B-B14F-4D97-AF65-F5344CB8AC3E}">
        <p14:creationId xmlns:p14="http://schemas.microsoft.com/office/powerpoint/2010/main" val="3761081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534400" cy="4572000"/>
          </a:xfrm>
        </p:spPr>
        <p:txBody>
          <a:bodyPr>
            <a:normAutofit fontScale="92500" lnSpcReduction="10000"/>
          </a:bodyPr>
          <a:lstStyle/>
          <a:p>
            <a:r>
              <a:rPr lang="en-US" dirty="0" smtClean="0"/>
              <a:t>The site is vacant with native vegetation and no trees </a:t>
            </a:r>
          </a:p>
          <a:p>
            <a:r>
              <a:rPr lang="en-US" dirty="0"/>
              <a:t>The applicant requested after the application was submitted; to vary the natural slopes by more than 10 feet in </a:t>
            </a:r>
            <a:r>
              <a:rPr lang="en-US" dirty="0" smtClean="0"/>
              <a:t>elevation</a:t>
            </a:r>
          </a:p>
          <a:p>
            <a:r>
              <a:rPr lang="en-US" dirty="0" smtClean="0"/>
              <a:t>There will be no import or export of material </a:t>
            </a:r>
          </a:p>
          <a:p>
            <a:r>
              <a:rPr lang="en-US" dirty="0" smtClean="0"/>
              <a:t>The </a:t>
            </a:r>
            <a:r>
              <a:rPr lang="en-US" dirty="0"/>
              <a:t>grading will be screened from public view, adjacent </a:t>
            </a:r>
            <a:r>
              <a:rPr lang="en-US" dirty="0" smtClean="0"/>
              <a:t>roadways </a:t>
            </a:r>
            <a:r>
              <a:rPr lang="en-US" dirty="0"/>
              <a:t>and neighboring properties with extensive landscaping that includes </a:t>
            </a:r>
            <a:r>
              <a:rPr lang="en-US" dirty="0" smtClean="0"/>
              <a:t>566 </a:t>
            </a:r>
            <a:r>
              <a:rPr lang="en-US" dirty="0"/>
              <a:t>trees and 2,492 shrubs</a:t>
            </a:r>
          </a:p>
        </p:txBody>
      </p:sp>
      <p:sp>
        <p:nvSpPr>
          <p:cNvPr id="3" name="Title 2"/>
          <p:cNvSpPr>
            <a:spLocks noGrp="1"/>
          </p:cNvSpPr>
          <p:nvPr>
            <p:ph type="title"/>
          </p:nvPr>
        </p:nvSpPr>
        <p:spPr>
          <a:xfrm>
            <a:off x="1219200" y="76200"/>
            <a:ext cx="7467600" cy="762000"/>
          </a:xfrm>
        </p:spPr>
        <p:txBody>
          <a:bodyPr/>
          <a:lstStyle/>
          <a:p>
            <a:r>
              <a:rPr lang="en-US" dirty="0" smtClean="0"/>
              <a:t>Analysis</a:t>
            </a:r>
            <a:endParaRPr lang="en-US" dirty="0"/>
          </a:p>
        </p:txBody>
      </p:sp>
    </p:spTree>
    <p:extLst>
      <p:ext uri="{BB962C8B-B14F-4D97-AF65-F5344CB8AC3E}">
        <p14:creationId xmlns:p14="http://schemas.microsoft.com/office/powerpoint/2010/main" val="2561839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19200"/>
            <a:ext cx="8686800" cy="4572000"/>
          </a:xfrm>
        </p:spPr>
        <p:txBody>
          <a:bodyPr>
            <a:normAutofit lnSpcReduction="10000"/>
          </a:bodyPr>
          <a:lstStyle/>
          <a:p>
            <a:pPr marL="285750" indent="-285750" algn="just">
              <a:buFont typeface="Arial" panose="020B0604020202020204" pitchFamily="34" charset="0"/>
              <a:buChar char="•"/>
            </a:pPr>
            <a:r>
              <a:rPr lang="en-US" dirty="0" smtClean="0"/>
              <a:t>The </a:t>
            </a:r>
            <a:r>
              <a:rPr lang="en-US" dirty="0"/>
              <a:t>School District </a:t>
            </a:r>
            <a:r>
              <a:rPr lang="en-US" dirty="0" smtClean="0"/>
              <a:t>worked </a:t>
            </a:r>
            <a:r>
              <a:rPr lang="en-US" dirty="0"/>
              <a:t>with County Staff </a:t>
            </a:r>
            <a:r>
              <a:rPr lang="en-US" dirty="0" smtClean="0"/>
              <a:t>and the grading design</a:t>
            </a:r>
          </a:p>
          <a:p>
            <a:pPr marL="285750" indent="-285750">
              <a:buFont typeface="Arial" panose="020B0604020202020204" pitchFamily="34" charset="0"/>
              <a:buChar char="•"/>
            </a:pPr>
            <a:r>
              <a:rPr lang="en-US" dirty="0"/>
              <a:t>The Southwest Area </a:t>
            </a:r>
            <a:r>
              <a:rPr lang="en-US" dirty="0" smtClean="0"/>
              <a:t>Plan requires  </a:t>
            </a:r>
            <a:r>
              <a:rPr lang="en-US" dirty="0"/>
              <a:t>grading </a:t>
            </a:r>
            <a:r>
              <a:rPr lang="en-US" dirty="0" smtClean="0"/>
              <a:t>design to  be “an undulating naturalistic appearance by creating a varying curvilinear contours and grading to complement the original contours of the area”.</a:t>
            </a:r>
          </a:p>
          <a:p>
            <a:pPr marL="285750" indent="-285750">
              <a:buFont typeface="Arial" panose="020B0604020202020204" pitchFamily="34" charset="0"/>
              <a:buChar char="•"/>
            </a:pPr>
            <a:r>
              <a:rPr lang="en-US" dirty="0" smtClean="0"/>
              <a:t>Conditions </a:t>
            </a:r>
            <a:r>
              <a:rPr lang="en-US" dirty="0"/>
              <a:t>of Approval have been recommended to address </a:t>
            </a:r>
            <a:r>
              <a:rPr lang="en-US" dirty="0" smtClean="0"/>
              <a:t>the identified </a:t>
            </a:r>
            <a:r>
              <a:rPr lang="en-US" dirty="0"/>
              <a:t>impacts.</a:t>
            </a:r>
          </a:p>
          <a:p>
            <a:endParaRPr lang="en-US" dirty="0"/>
          </a:p>
        </p:txBody>
      </p:sp>
      <p:sp>
        <p:nvSpPr>
          <p:cNvPr id="3" name="Title 2"/>
          <p:cNvSpPr>
            <a:spLocks noGrp="1"/>
          </p:cNvSpPr>
          <p:nvPr>
            <p:ph type="title"/>
          </p:nvPr>
        </p:nvSpPr>
        <p:spPr>
          <a:xfrm>
            <a:off x="1219200" y="76200"/>
            <a:ext cx="7620000" cy="838200"/>
          </a:xfrm>
        </p:spPr>
        <p:txBody>
          <a:bodyPr/>
          <a:lstStyle/>
          <a:p>
            <a:r>
              <a:rPr lang="en-US" dirty="0" smtClean="0"/>
              <a:t>Analysis</a:t>
            </a:r>
            <a:endParaRPr lang="en-US" dirty="0"/>
          </a:p>
        </p:txBody>
      </p:sp>
    </p:spTree>
    <p:extLst>
      <p:ext uri="{BB962C8B-B14F-4D97-AF65-F5344CB8AC3E}">
        <p14:creationId xmlns:p14="http://schemas.microsoft.com/office/powerpoint/2010/main" val="4199115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772400" cy="838200"/>
          </a:xfrm>
        </p:spPr>
        <p:txBody>
          <a:bodyPr/>
          <a:lstStyle/>
          <a:p>
            <a:r>
              <a:rPr lang="en-US" dirty="0"/>
              <a:t>Agency </a:t>
            </a:r>
            <a:r>
              <a:rPr lang="en-US" dirty="0" smtClean="0"/>
              <a:t>Review &amp; Noticing</a:t>
            </a:r>
            <a:endParaRPr lang="en-US" dirty="0"/>
          </a:p>
        </p:txBody>
      </p:sp>
      <p:sp>
        <p:nvSpPr>
          <p:cNvPr id="4" name="Content Placeholder 3"/>
          <p:cNvSpPr>
            <a:spLocks noGrp="1"/>
          </p:cNvSpPr>
          <p:nvPr>
            <p:ph idx="1"/>
          </p:nvPr>
        </p:nvSpPr>
        <p:spPr>
          <a:xfrm>
            <a:off x="457200" y="1219200"/>
            <a:ext cx="8458200" cy="4572000"/>
          </a:xfrm>
        </p:spPr>
        <p:txBody>
          <a:bodyPr>
            <a:normAutofit/>
          </a:bodyPr>
          <a:lstStyle/>
          <a:p>
            <a:r>
              <a:rPr lang="en-US" dirty="0"/>
              <a:t>4 of the </a:t>
            </a:r>
            <a:r>
              <a:rPr lang="en-US" dirty="0" smtClean="0"/>
              <a:t>22 </a:t>
            </a:r>
            <a:r>
              <a:rPr lang="en-US" dirty="0"/>
              <a:t>reviewing agencies provided comments and </a:t>
            </a:r>
            <a:r>
              <a:rPr lang="en-US" dirty="0" smtClean="0"/>
              <a:t>4 </a:t>
            </a:r>
            <a:r>
              <a:rPr lang="en-US" dirty="0"/>
              <a:t>with conditions</a:t>
            </a:r>
          </a:p>
          <a:p>
            <a:r>
              <a:rPr lang="en-US" dirty="0"/>
              <a:t>The abutting property owners were noticed</a:t>
            </a:r>
          </a:p>
          <a:p>
            <a:r>
              <a:rPr lang="en-US" dirty="0"/>
              <a:t>Legal notice was posted in Reno Gazette Journal</a:t>
            </a:r>
          </a:p>
          <a:p>
            <a:endParaRPr lang="en-US" dirty="0"/>
          </a:p>
        </p:txBody>
      </p:sp>
    </p:spTree>
    <p:extLst>
      <p:ext uri="{BB962C8B-B14F-4D97-AF65-F5344CB8AC3E}">
        <p14:creationId xmlns:p14="http://schemas.microsoft.com/office/powerpoint/2010/main" val="2083886326"/>
      </p:ext>
    </p:extLst>
  </p:cSld>
  <p:clrMapOvr>
    <a:masterClrMapping/>
  </p:clrMapOvr>
</p:sld>
</file>

<file path=ppt/theme/theme1.xml><?xml version="1.0" encoding="utf-8"?>
<a:theme xmlns:a="http://schemas.openxmlformats.org/drawingml/2006/main" name="PowerPoint_Template_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246D64375472D84BA13220883A134206" ma:contentTypeVersion="1" ma:contentTypeDescription="Upload an image." ma:contentTypeScope="" ma:versionID="2e55dbcb3e0b3cd6523d10bed63eb2c6">
  <xsd:schema xmlns:xsd="http://www.w3.org/2001/XMLSchema" xmlns:xs="http://www.w3.org/2001/XMLSchema" xmlns:p="http://schemas.microsoft.com/office/2006/metadata/properties" xmlns:ns1="http://schemas.microsoft.com/sharepoint/v3" xmlns:ns2="CEA9126C-A9B1-4F4A-855C-DD0F845697D2" xmlns:ns3="http://schemas.microsoft.com/sharepoint/v3/fields" xmlns:ns4="a94d8b85-37e1-4d17-8d55-8b7d207932bb" targetNamespace="http://schemas.microsoft.com/office/2006/metadata/properties" ma:root="true" ma:fieldsID="ee4acf4b2b82c25fb306546ca24d2aa9" ns1:_="" ns2:_="" ns3:_="" ns4:_="">
    <xsd:import namespace="http://schemas.microsoft.com/sharepoint/v3"/>
    <xsd:import namespace="CEA9126C-A9B1-4F4A-855C-DD0F845697D2"/>
    <xsd:import namespace="http://schemas.microsoft.com/sharepoint/v3/fields"/>
    <xsd:import namespace="a94d8b85-37e1-4d17-8d55-8b7d207932b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A9126C-A9B1-4F4A-855C-DD0F845697D2"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4d8b85-37e1-4d17-8d55-8b7d207932bb"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ImageCreateDate xmlns="CEA9126C-A9B1-4F4A-855C-DD0F845697D2" xsi:nil="true"/>
    <PublishingExpirationDate xmlns="http://schemas.microsoft.com/sharepoint/v3" xsi:nil="true"/>
    <PublishingStartDate xmlns="http://schemas.microsoft.com/sharepoint/v3" xsi:nil="true"/>
    <wic_System_Copyright xmlns="http://schemas.microsoft.com/sharepoint/v3/fields" xsi:nil="true"/>
    <_dlc_DocId xmlns="a94d8b85-37e1-4d17-8d55-8b7d207932bb">NMS6VZY55J2Y-1680097669-6</_dlc_DocId>
    <_dlc_DocIdUrl xmlns="a94d8b85-37e1-4d17-8d55-8b7d207932bb">
      <Url>http://intranet.washoecounty.us/logostemplates/_layouts/15/DocIdRedir.aspx?ID=NMS6VZY55J2Y-1680097669-6</Url>
      <Description>NMS6VZY55J2Y-1680097669-6</Description>
    </_dlc_DocIdUrl>
  </documentManagement>
</p:properties>
</file>

<file path=customXml/itemProps1.xml><?xml version="1.0" encoding="utf-8"?>
<ds:datastoreItem xmlns:ds="http://schemas.openxmlformats.org/officeDocument/2006/customXml" ds:itemID="{A7BC16CB-1CBD-402F-9378-5075DDBF9554}">
  <ds:schemaRefs>
    <ds:schemaRef ds:uri="http://schemas.microsoft.com/sharepoint/v3/contenttype/forms"/>
  </ds:schemaRefs>
</ds:datastoreItem>
</file>

<file path=customXml/itemProps2.xml><?xml version="1.0" encoding="utf-8"?>
<ds:datastoreItem xmlns:ds="http://schemas.openxmlformats.org/officeDocument/2006/customXml" ds:itemID="{BDC64AFA-9D40-4A59-8DD4-92F485636619}">
  <ds:schemaRefs>
    <ds:schemaRef ds:uri="http://schemas.microsoft.com/sharepoint/events"/>
  </ds:schemaRefs>
</ds:datastoreItem>
</file>

<file path=customXml/itemProps3.xml><?xml version="1.0" encoding="utf-8"?>
<ds:datastoreItem xmlns:ds="http://schemas.openxmlformats.org/officeDocument/2006/customXml" ds:itemID="{02D88A89-A1D7-4D40-B75F-CA47FF340A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A9126C-A9B1-4F4A-855C-DD0F845697D2"/>
    <ds:schemaRef ds:uri="http://schemas.microsoft.com/sharepoint/v3/fields"/>
    <ds:schemaRef ds:uri="a94d8b85-37e1-4d17-8d55-8b7d207932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200D7ED-6620-45A0-9F13-862FEFE886A3}">
  <ds:schemaRefs>
    <ds:schemaRef ds:uri="CEA9126C-A9B1-4F4A-855C-DD0F845697D2"/>
    <ds:schemaRef ds:uri="http://purl.org/dc/dcmitype/"/>
    <ds:schemaRef ds:uri="http://schemas.microsoft.com/office/2006/metadata/properties"/>
    <ds:schemaRef ds:uri="http://purl.org/dc/terms/"/>
    <ds:schemaRef ds:uri="http://schemas.microsoft.com/office/2006/documentManagement/types"/>
    <ds:schemaRef ds:uri="http://schemas.microsoft.com/sharepoint/v3/fields"/>
    <ds:schemaRef ds:uri="http://schemas.openxmlformats.org/package/2006/metadata/core-properties"/>
    <ds:schemaRef ds:uri="http://www.w3.org/XML/1998/namespace"/>
    <ds:schemaRef ds:uri="http://purl.org/dc/elements/1.1/"/>
    <ds:schemaRef ds:uri="a94d8b85-37e1-4d17-8d55-8b7d207932bb"/>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PowerPoint_Template_2015</Template>
  <TotalTime>2258</TotalTime>
  <Words>443</Words>
  <Application>Microsoft Office PowerPoint</Application>
  <PresentationFormat>On-screen Show (4:3)</PresentationFormat>
  <Paragraphs>38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PowerPoint_Template_2015</vt:lpstr>
      <vt:lpstr>WSUP18-0006 Arrowcreek Middle School Grading </vt:lpstr>
      <vt:lpstr>Overview</vt:lpstr>
      <vt:lpstr>Vicinity Map</vt:lpstr>
      <vt:lpstr>Looking East from Site</vt:lpstr>
      <vt:lpstr>Looking West from Site</vt:lpstr>
      <vt:lpstr>Background</vt:lpstr>
      <vt:lpstr>Analysis</vt:lpstr>
      <vt:lpstr>Analysis</vt:lpstr>
      <vt:lpstr>Agency Review &amp; Noticing</vt:lpstr>
      <vt:lpstr>STMWV CAB &amp; Public Comment </vt:lpstr>
      <vt:lpstr>Additional Conditions</vt:lpstr>
      <vt:lpstr>Special Us Permit Findings</vt:lpstr>
      <vt:lpstr>Possible Motion</vt:lpstr>
    </vt:vector>
  </TitlesOfParts>
  <Company>Washoe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mkramer</dc:creator>
  <cp:keywords>Powerpoint, Power Point, ppt</cp:keywords>
  <cp:lastModifiedBy>donna fagan</cp:lastModifiedBy>
  <cp:revision>94</cp:revision>
  <cp:lastPrinted>2014-10-07T22:54:33Z</cp:lastPrinted>
  <dcterms:created xsi:type="dcterms:W3CDTF">2015-09-25T21:46:02Z</dcterms:created>
  <dcterms:modified xsi:type="dcterms:W3CDTF">2019-04-11T19:38:56Z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0x0101009148F5A04DDD49CBA7127AADA5FB792B00AADE34325A8B49CDA8BB4DB53328F21400246D64375472D84BA13220883A134206</vt:lpwstr>
  </property>
  <property fmtid="{D5CDD505-2E9C-101B-9397-08002B2CF9AE}" pid="3" name="_dlc_DocIdItemGuid">
    <vt:lpwstr>baf4cdfa-0915-4212-a058-608c58f70eeb</vt:lpwstr>
  </property>
</Properties>
</file>